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6.xml" ContentType="application/vnd.openxmlformats-officedocument.presentationml.slideLayout+xml"/>
  <Override PartName="/ppt/notesSlides/notesSlide8.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3"/>
  </p:notesMasterIdLst>
  <p:sldIdLst>
    <p:sldId id="256" r:id="rId2"/>
    <p:sldId id="258" r:id="rId3"/>
    <p:sldId id="261" r:id="rId4"/>
    <p:sldId id="269" r:id="rId5"/>
    <p:sldId id="267" r:id="rId6"/>
    <p:sldId id="259" r:id="rId7"/>
    <p:sldId id="271" r:id="rId8"/>
    <p:sldId id="263" r:id="rId9"/>
    <p:sldId id="262" r:id="rId10"/>
    <p:sldId id="264"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5" autoAdjust="0"/>
    <p:restoredTop sz="94660"/>
  </p:normalViewPr>
  <p:slideViewPr>
    <p:cSldViewPr snapToGrid="0">
      <p:cViewPr varScale="1">
        <p:scale>
          <a:sx n="49" d="100"/>
          <a:sy n="49" d="100"/>
        </p:scale>
        <p:origin x="864" y="2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E97D3C-2039-441E-9F93-419E3D79F6D8}" type="datetimeFigureOut">
              <a:rPr lang="nl-NL" smtClean="0"/>
              <a:t>25-10-2021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F720E7-B598-4441-9C54-50B3480F5CBE}" type="slidenum">
              <a:rPr lang="nl-NL" smtClean="0"/>
              <a:t>‹nr.›</a:t>
            </a:fld>
            <a:endParaRPr lang="nl-NL"/>
          </a:p>
        </p:txBody>
      </p:sp>
    </p:spTree>
    <p:extLst>
      <p:ext uri="{BB962C8B-B14F-4D97-AF65-F5344CB8AC3E}">
        <p14:creationId xmlns:p14="http://schemas.microsoft.com/office/powerpoint/2010/main" val="3757640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Drijfsfeer voor deze workshop is het verstreken van nuttige informatie in een complexe zorg/welzijn landschap. Met de vraag: hoe kunnen we holistisch en proactief zorg bieden? En hoe kunnen we samen met onze doelgroep antwoorden geven aan de vraag achter de vraag?  </a:t>
            </a:r>
          </a:p>
        </p:txBody>
      </p:sp>
      <p:sp>
        <p:nvSpPr>
          <p:cNvPr id="4" name="Tijdelijke aanduiding voor dianummer 3"/>
          <p:cNvSpPr>
            <a:spLocks noGrp="1"/>
          </p:cNvSpPr>
          <p:nvPr>
            <p:ph type="sldNum" sz="quarter" idx="5"/>
          </p:nvPr>
        </p:nvSpPr>
        <p:spPr/>
        <p:txBody>
          <a:bodyPr/>
          <a:lstStyle/>
          <a:p>
            <a:fld id="{18F720E7-B598-4441-9C54-50B3480F5CBE}" type="slidenum">
              <a:rPr lang="nl-NL" smtClean="0"/>
              <a:t>1</a:t>
            </a:fld>
            <a:endParaRPr lang="nl-NL"/>
          </a:p>
        </p:txBody>
      </p:sp>
    </p:spTree>
    <p:extLst>
      <p:ext uri="{BB962C8B-B14F-4D97-AF65-F5344CB8AC3E}">
        <p14:creationId xmlns:p14="http://schemas.microsoft.com/office/powerpoint/2010/main" val="4076823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nl-NL" dirty="0"/>
              <a:t>Eigen ervaring 2mn op post </a:t>
            </a:r>
            <a:r>
              <a:rPr lang="nl-NL" dirty="0" err="1"/>
              <a:t>it</a:t>
            </a:r>
            <a:endParaRPr lang="nl-NL" dirty="0"/>
          </a:p>
          <a:p>
            <a:pPr marL="228600" indent="-228600">
              <a:buAutoNum type="arabicPeriod"/>
            </a:pPr>
            <a:r>
              <a:rPr lang="nl-NL" dirty="0"/>
              <a:t>Bijdrage deelnemers</a:t>
            </a:r>
          </a:p>
          <a:p>
            <a:pPr marL="228600" indent="-228600">
              <a:buAutoNum type="arabicPeriod"/>
            </a:pPr>
            <a:r>
              <a:rPr lang="nl-NL" dirty="0"/>
              <a:t>Wie zit in de wijk? VZW,WMO en WLZ wat bieden deze wetten? </a:t>
            </a:r>
          </a:p>
          <a:p>
            <a:pPr marL="228600" indent="-228600">
              <a:buAutoNum type="arabicPeriod"/>
            </a:pPr>
            <a:r>
              <a:rPr lang="nl-NL" dirty="0" err="1"/>
              <a:t>Pleinair</a:t>
            </a:r>
            <a:r>
              <a:rPr lang="nl-NL" dirty="0"/>
              <a:t>: </a:t>
            </a:r>
            <a:r>
              <a:rPr lang="nl-NL" dirty="0" err="1"/>
              <a:t>samenwerkigs</a:t>
            </a:r>
            <a:r>
              <a:rPr lang="nl-NL" dirty="0"/>
              <a:t> partners zijn in clusters ingedeeld. Samen ernaar kijken of dat wat aanvulling beoogt. deelnemers zelf vragen hoe ze daar over nadenken</a:t>
            </a:r>
          </a:p>
          <a:p>
            <a:pPr marL="228600" indent="-228600">
              <a:buAutoNum type="arabicPeriod"/>
            </a:pPr>
            <a:r>
              <a:rPr lang="nl-NL" dirty="0"/>
              <a:t>Kennis: Sociaal kaart, wie zijn mijn samenwerking partners, waar kan ik de info vinden? Kunde: Holistisch, integraal: Positieve gezondheid. Wat bieden de verschillende wetten en wat voor? </a:t>
            </a:r>
          </a:p>
          <a:p>
            <a:pPr marL="228600" indent="-228600">
              <a:buAutoNum type="arabicPeriod"/>
            </a:pPr>
            <a:r>
              <a:rPr lang="nl-NL" dirty="0"/>
              <a:t>Hoe zorg je dat je de samenwerking met welzijn ook werkelijk aan gaat? Wat is er nodig? </a:t>
            </a:r>
          </a:p>
        </p:txBody>
      </p:sp>
      <p:sp>
        <p:nvSpPr>
          <p:cNvPr id="4" name="Tijdelijke aanduiding voor dianummer 3"/>
          <p:cNvSpPr>
            <a:spLocks noGrp="1"/>
          </p:cNvSpPr>
          <p:nvPr>
            <p:ph type="sldNum" sz="quarter" idx="5"/>
          </p:nvPr>
        </p:nvSpPr>
        <p:spPr/>
        <p:txBody>
          <a:bodyPr/>
          <a:lstStyle/>
          <a:p>
            <a:fld id="{18F720E7-B598-4441-9C54-50B3480F5CBE}" type="slidenum">
              <a:rPr lang="nl-NL" smtClean="0"/>
              <a:t>2</a:t>
            </a:fld>
            <a:endParaRPr lang="nl-NL"/>
          </a:p>
        </p:txBody>
      </p:sp>
    </p:spTree>
    <p:extLst>
      <p:ext uri="{BB962C8B-B14F-4D97-AF65-F5344CB8AC3E}">
        <p14:creationId xmlns:p14="http://schemas.microsoft.com/office/powerpoint/2010/main" val="3450722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Betere Gezondheid Betere ervaren kwaliteit van zorg Lagere kosten</a:t>
            </a:r>
          </a:p>
        </p:txBody>
      </p:sp>
      <p:sp>
        <p:nvSpPr>
          <p:cNvPr id="4" name="Tijdelijke aanduiding voor dianummer 3"/>
          <p:cNvSpPr>
            <a:spLocks noGrp="1"/>
          </p:cNvSpPr>
          <p:nvPr>
            <p:ph type="sldNum" sz="quarter" idx="5"/>
          </p:nvPr>
        </p:nvSpPr>
        <p:spPr/>
        <p:txBody>
          <a:bodyPr/>
          <a:lstStyle/>
          <a:p>
            <a:fld id="{18F720E7-B598-4441-9C54-50B3480F5CBE}" type="slidenum">
              <a:rPr lang="nl-NL" smtClean="0"/>
              <a:t>3</a:t>
            </a:fld>
            <a:endParaRPr lang="nl-NL"/>
          </a:p>
        </p:txBody>
      </p:sp>
    </p:spTree>
    <p:extLst>
      <p:ext uri="{BB962C8B-B14F-4D97-AF65-F5344CB8AC3E}">
        <p14:creationId xmlns:p14="http://schemas.microsoft.com/office/powerpoint/2010/main" val="1573323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18F720E7-B598-4441-9C54-50B3480F5CBE}" type="slidenum">
              <a:rPr lang="nl-NL" smtClean="0"/>
              <a:t>4</a:t>
            </a:fld>
            <a:endParaRPr lang="nl-NL"/>
          </a:p>
        </p:txBody>
      </p:sp>
    </p:spTree>
    <p:extLst>
      <p:ext uri="{BB962C8B-B14F-4D97-AF65-F5344CB8AC3E}">
        <p14:creationId xmlns:p14="http://schemas.microsoft.com/office/powerpoint/2010/main" val="227911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en-US" dirty="0"/>
              <a:t>Wat is het SWT?</a:t>
            </a:r>
          </a:p>
          <a:p>
            <a:pPr marL="0" indent="0">
              <a:buNone/>
            </a:pPr>
            <a:r>
              <a:rPr lang="nl-NL" dirty="0"/>
              <a:t>Wijkgerichte zorg betekent</a:t>
            </a:r>
            <a:r>
              <a:rPr lang="nl-NL" dirty="0">
                <a:sym typeface="Wingdings" panose="05000000000000000000" pitchFamily="2" charset="2"/>
              </a:rPr>
              <a:t></a:t>
            </a:r>
            <a:r>
              <a:rPr lang="nl-NL" dirty="0"/>
              <a:t> samenwerken om de gezondheid, zelfredzaamheid en participatie van bewoners in de wijk te bevorderen. Samenwerkingspartners zijn gemeenten, organisaties op het gebied van welzijn, wonen en zorg, maar ook sportverenigingen, vrijwilligersorganisaties en bedrijven.</a:t>
            </a:r>
          </a:p>
          <a:p>
            <a:endParaRPr lang="nl-NL" dirty="0"/>
          </a:p>
        </p:txBody>
      </p:sp>
      <p:sp>
        <p:nvSpPr>
          <p:cNvPr id="4" name="Tijdelijke aanduiding voor dianummer 3"/>
          <p:cNvSpPr>
            <a:spLocks noGrp="1"/>
          </p:cNvSpPr>
          <p:nvPr>
            <p:ph type="sldNum" sz="quarter" idx="5"/>
          </p:nvPr>
        </p:nvSpPr>
        <p:spPr/>
        <p:txBody>
          <a:bodyPr/>
          <a:lstStyle/>
          <a:p>
            <a:fld id="{18F720E7-B598-4441-9C54-50B3480F5CBE}" type="slidenum">
              <a:rPr lang="nl-NL" smtClean="0"/>
              <a:t>5</a:t>
            </a:fld>
            <a:endParaRPr lang="nl-NL"/>
          </a:p>
        </p:txBody>
      </p:sp>
    </p:spTree>
    <p:extLst>
      <p:ext uri="{BB962C8B-B14F-4D97-AF65-F5344CB8AC3E}">
        <p14:creationId xmlns:p14="http://schemas.microsoft.com/office/powerpoint/2010/main" val="1909883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Samenwerken is niet gratis: tijd en geld. Je hebt contactpersonen , werkafspraak nodig. Netwerk contact. </a:t>
            </a:r>
          </a:p>
          <a:p>
            <a:r>
              <a:rPr lang="nl-NL" dirty="0"/>
              <a:t>Financieringsbronnen: verzekeraar, piloten via </a:t>
            </a:r>
            <a:r>
              <a:rPr lang="nl-NL" dirty="0" err="1"/>
              <a:t>Znmw</a:t>
            </a:r>
            <a:r>
              <a:rPr lang="nl-NL" dirty="0"/>
              <a:t>, WMO, WLZ</a:t>
            </a:r>
          </a:p>
        </p:txBody>
      </p:sp>
      <p:sp>
        <p:nvSpPr>
          <p:cNvPr id="4" name="Tijdelijke aanduiding voor dianummer 3"/>
          <p:cNvSpPr>
            <a:spLocks noGrp="1"/>
          </p:cNvSpPr>
          <p:nvPr>
            <p:ph type="sldNum" sz="quarter" idx="5"/>
          </p:nvPr>
        </p:nvSpPr>
        <p:spPr/>
        <p:txBody>
          <a:bodyPr/>
          <a:lstStyle/>
          <a:p>
            <a:fld id="{18F720E7-B598-4441-9C54-50B3480F5CBE}" type="slidenum">
              <a:rPr lang="nl-NL" smtClean="0"/>
              <a:t>6</a:t>
            </a:fld>
            <a:endParaRPr lang="nl-NL"/>
          </a:p>
        </p:txBody>
      </p:sp>
    </p:spTree>
    <p:extLst>
      <p:ext uri="{BB962C8B-B14F-4D97-AF65-F5344CB8AC3E}">
        <p14:creationId xmlns:p14="http://schemas.microsoft.com/office/powerpoint/2010/main" val="4081471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gaat niet of we het gaan  doen maar hoe we het gaat doen ( Maria Muizenberg). Weet elkaar te vinden bij complexe casus. </a:t>
            </a:r>
          </a:p>
          <a:p>
            <a:r>
              <a:rPr lang="nl-NL" dirty="0"/>
              <a:t>Wat is samenwerking? Weet elkaar te vinden, afstemmen. Hoe kan ik jou bereiken.</a:t>
            </a:r>
          </a:p>
          <a:p>
            <a:r>
              <a:rPr lang="nl-NL" dirty="0"/>
              <a:t>Proces/inhoud en privacy. Vraagt onderhoud. </a:t>
            </a:r>
          </a:p>
        </p:txBody>
      </p:sp>
      <p:sp>
        <p:nvSpPr>
          <p:cNvPr id="4" name="Tijdelijke aanduiding voor dianummer 3"/>
          <p:cNvSpPr>
            <a:spLocks noGrp="1"/>
          </p:cNvSpPr>
          <p:nvPr>
            <p:ph type="sldNum" sz="quarter" idx="5"/>
          </p:nvPr>
        </p:nvSpPr>
        <p:spPr/>
        <p:txBody>
          <a:bodyPr/>
          <a:lstStyle/>
          <a:p>
            <a:fld id="{18F720E7-B598-4441-9C54-50B3480F5CBE}" type="slidenum">
              <a:rPr lang="nl-NL" smtClean="0"/>
              <a:t>8</a:t>
            </a:fld>
            <a:endParaRPr lang="nl-NL"/>
          </a:p>
        </p:txBody>
      </p:sp>
    </p:spTree>
    <p:extLst>
      <p:ext uri="{BB962C8B-B14F-4D97-AF65-F5344CB8AC3E}">
        <p14:creationId xmlns:p14="http://schemas.microsoft.com/office/powerpoint/2010/main" val="495418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Neem de tijd, begin klein, coördinatie in afstemming is nodig ( extra ruimte in spreekuur: hoe ga je dat financieren ( verzekeraar, WMO, convenant)</a:t>
            </a:r>
            <a:r>
              <a:rPr lang="nl-NL" dirty="0">
                <a:sym typeface="Wingdings" panose="05000000000000000000" pitchFamily="2" charset="2"/>
              </a:rPr>
              <a:t> Voorbeeld Overvecht (NHG congres 2018)</a:t>
            </a:r>
            <a:endParaRPr lang="nl-NL" dirty="0"/>
          </a:p>
        </p:txBody>
      </p:sp>
      <p:sp>
        <p:nvSpPr>
          <p:cNvPr id="4" name="Tijdelijke aanduiding voor dianummer 3"/>
          <p:cNvSpPr>
            <a:spLocks noGrp="1"/>
          </p:cNvSpPr>
          <p:nvPr>
            <p:ph type="sldNum" sz="quarter" idx="5"/>
          </p:nvPr>
        </p:nvSpPr>
        <p:spPr/>
        <p:txBody>
          <a:bodyPr/>
          <a:lstStyle/>
          <a:p>
            <a:fld id="{18F720E7-B598-4441-9C54-50B3480F5CBE}" type="slidenum">
              <a:rPr lang="nl-NL" smtClean="0"/>
              <a:t>9</a:t>
            </a:fld>
            <a:endParaRPr lang="nl-NL"/>
          </a:p>
        </p:txBody>
      </p:sp>
    </p:spTree>
    <p:extLst>
      <p:ext uri="{BB962C8B-B14F-4D97-AF65-F5344CB8AC3E}">
        <p14:creationId xmlns:p14="http://schemas.microsoft.com/office/powerpoint/2010/main" val="3435909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AD2B04C1-77C9-4FC4-B243-C4AD6971B54A}" type="datetimeFigureOut">
              <a:rPr lang="nl-NL" smtClean="0"/>
              <a:t>25-10-2021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2396534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D2B04C1-77C9-4FC4-B243-C4AD6971B54A}" type="datetimeFigureOut">
              <a:rPr lang="nl-NL" smtClean="0"/>
              <a:t>25-10-2021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3020654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D2B04C1-77C9-4FC4-B243-C4AD6971B54A}" type="datetimeFigureOut">
              <a:rPr lang="nl-NL" smtClean="0"/>
              <a:t>25-10-2021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FE4C069-AE0B-4126-A9B9-CABDB3E82AB2}"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44905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D2B04C1-77C9-4FC4-B243-C4AD6971B54A}" type="datetimeFigureOut">
              <a:rPr lang="nl-NL" smtClean="0"/>
              <a:t>25-10-2021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4229895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D2B04C1-77C9-4FC4-B243-C4AD6971B54A}" type="datetimeFigureOut">
              <a:rPr lang="nl-NL" smtClean="0"/>
              <a:t>25-10-2021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FE4C069-AE0B-4126-A9B9-CABDB3E82AB2}"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04686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D2B04C1-77C9-4FC4-B243-C4AD6971B54A}" type="datetimeFigureOut">
              <a:rPr lang="nl-NL" smtClean="0"/>
              <a:t>25-10-2021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2555668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D2B04C1-77C9-4FC4-B243-C4AD6971B54A}" type="datetimeFigureOut">
              <a:rPr lang="nl-NL" smtClean="0"/>
              <a:t>25-10-2021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2361430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D2B04C1-77C9-4FC4-B243-C4AD6971B54A}" type="datetimeFigureOut">
              <a:rPr lang="nl-NL" smtClean="0"/>
              <a:t>25-10-2021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20055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D2B04C1-77C9-4FC4-B243-C4AD6971B54A}" type="datetimeFigureOut">
              <a:rPr lang="nl-NL" smtClean="0"/>
              <a:t>25-10-2021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3675454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D2B04C1-77C9-4FC4-B243-C4AD6971B54A}" type="datetimeFigureOut">
              <a:rPr lang="nl-NL" smtClean="0"/>
              <a:t>25-10-2021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105569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AD2B04C1-77C9-4FC4-B243-C4AD6971B54A}" type="datetimeFigureOut">
              <a:rPr lang="nl-NL" smtClean="0"/>
              <a:t>25-10-2021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427673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AD2B04C1-77C9-4FC4-B243-C4AD6971B54A}" type="datetimeFigureOut">
              <a:rPr lang="nl-NL" smtClean="0"/>
              <a:t>25-10-2021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960327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AD2B04C1-77C9-4FC4-B243-C4AD6971B54A}" type="datetimeFigureOut">
              <a:rPr lang="nl-NL" smtClean="0"/>
              <a:t>25-10-2021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2318813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B04C1-77C9-4FC4-B243-C4AD6971B54A}" type="datetimeFigureOut">
              <a:rPr lang="nl-NL" smtClean="0"/>
              <a:t>25-10-2021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2878424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AD2B04C1-77C9-4FC4-B243-C4AD6971B54A}" type="datetimeFigureOut">
              <a:rPr lang="nl-NL" smtClean="0"/>
              <a:t>25-10-2021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387706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AD2B04C1-77C9-4FC4-B243-C4AD6971B54A}" type="datetimeFigureOut">
              <a:rPr lang="nl-NL" smtClean="0"/>
              <a:t>25-10-2021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FE4C069-AE0B-4126-A9B9-CABDB3E82AB2}" type="slidenum">
              <a:rPr lang="nl-NL" smtClean="0"/>
              <a:t>‹nr.›</a:t>
            </a:fld>
            <a:endParaRPr lang="nl-NL"/>
          </a:p>
        </p:txBody>
      </p:sp>
    </p:spTree>
    <p:extLst>
      <p:ext uri="{BB962C8B-B14F-4D97-AF65-F5344CB8AC3E}">
        <p14:creationId xmlns:p14="http://schemas.microsoft.com/office/powerpoint/2010/main" val="3093873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D2B04C1-77C9-4FC4-B243-C4AD6971B54A}" type="datetimeFigureOut">
              <a:rPr lang="nl-NL" smtClean="0"/>
              <a:t>25-10-2021</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FE4C069-AE0B-4126-A9B9-CABDB3E82AB2}" type="slidenum">
              <a:rPr lang="nl-NL" smtClean="0"/>
              <a:t>‹nr.›</a:t>
            </a:fld>
            <a:endParaRPr lang="nl-NL"/>
          </a:p>
        </p:txBody>
      </p:sp>
    </p:spTree>
    <p:extLst>
      <p:ext uri="{BB962C8B-B14F-4D97-AF65-F5344CB8AC3E}">
        <p14:creationId xmlns:p14="http://schemas.microsoft.com/office/powerpoint/2010/main" val="3564825957"/>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wegwijzer024.nl/activiteiten/overzicht"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estfriesland.sp.nl/nieuws/2019/05/schriftelijke-vragen-opvolging-toezeggingen-uit-raadsbrieven-en-uitvoering" TargetMode="External"/><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hyperlink" Target="https://creativecommons.org/licenses/by-nc-nd/3.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krachtigebasiszorg.nl/over-krachtige-basisz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regelhulp.nl/contac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112AF1-CDE3-4CB1-8466-26CE994AE07D}"/>
              </a:ext>
            </a:extLst>
          </p:cNvPr>
          <p:cNvSpPr>
            <a:spLocks noGrp="1"/>
          </p:cNvSpPr>
          <p:nvPr>
            <p:ph type="ctrTitle"/>
          </p:nvPr>
        </p:nvSpPr>
        <p:spPr/>
        <p:txBody>
          <a:bodyPr/>
          <a:lstStyle/>
          <a:p>
            <a:r>
              <a:rPr lang="nl-NL" dirty="0"/>
              <a:t>Samenwerken in de wijk</a:t>
            </a:r>
          </a:p>
        </p:txBody>
      </p:sp>
      <p:sp>
        <p:nvSpPr>
          <p:cNvPr id="3" name="Ondertitel 2">
            <a:extLst>
              <a:ext uri="{FF2B5EF4-FFF2-40B4-BE49-F238E27FC236}">
                <a16:creationId xmlns:a16="http://schemas.microsoft.com/office/drawing/2014/main" id="{51CA75CD-6A7C-406F-BB94-73484F00A800}"/>
              </a:ext>
            </a:extLst>
          </p:cNvPr>
          <p:cNvSpPr>
            <a:spLocks noGrp="1"/>
          </p:cNvSpPr>
          <p:nvPr>
            <p:ph type="subTitle" idx="1"/>
          </p:nvPr>
        </p:nvSpPr>
        <p:spPr/>
        <p:txBody>
          <a:bodyPr/>
          <a:lstStyle/>
          <a:p>
            <a:r>
              <a:rPr lang="nl-NL" sz="2800" dirty="0"/>
              <a:t> Succesvol samenwerken: zorg en welzijn! </a:t>
            </a:r>
          </a:p>
          <a:p>
            <a:endParaRPr lang="nl-NL" sz="2800" dirty="0"/>
          </a:p>
        </p:txBody>
      </p:sp>
    </p:spTree>
    <p:extLst>
      <p:ext uri="{BB962C8B-B14F-4D97-AF65-F5344CB8AC3E}">
        <p14:creationId xmlns:p14="http://schemas.microsoft.com/office/powerpoint/2010/main" val="39648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A427E6-694E-4909-9188-1397BE242476}"/>
              </a:ext>
            </a:extLst>
          </p:cNvPr>
          <p:cNvSpPr>
            <a:spLocks noGrp="1"/>
          </p:cNvSpPr>
          <p:nvPr>
            <p:ph type="title"/>
          </p:nvPr>
        </p:nvSpPr>
        <p:spPr/>
        <p:txBody>
          <a:bodyPr/>
          <a:lstStyle/>
          <a:p>
            <a:r>
              <a:rPr lang="nl-NL" dirty="0"/>
              <a:t>Beter samenwerken</a:t>
            </a:r>
          </a:p>
        </p:txBody>
      </p:sp>
      <p:sp>
        <p:nvSpPr>
          <p:cNvPr id="3" name="Tijdelijke aanduiding voor inhoud 2">
            <a:extLst>
              <a:ext uri="{FF2B5EF4-FFF2-40B4-BE49-F238E27FC236}">
                <a16:creationId xmlns:a16="http://schemas.microsoft.com/office/drawing/2014/main" id="{B3DB6584-0D4A-4DB6-A42B-1834880B9D54}"/>
              </a:ext>
            </a:extLst>
          </p:cNvPr>
          <p:cNvSpPr>
            <a:spLocks noGrp="1"/>
          </p:cNvSpPr>
          <p:nvPr>
            <p:ph sz="half" idx="1"/>
          </p:nvPr>
        </p:nvSpPr>
        <p:spPr/>
        <p:txBody>
          <a:bodyPr>
            <a:normAutofit fontScale="70000" lnSpcReduction="20000"/>
          </a:bodyPr>
          <a:lstStyle/>
          <a:p>
            <a:r>
              <a:rPr lang="nl-NL" dirty="0"/>
              <a:t>Binnen het team: Extra tijd inplannen voor overleg, MDO en terugkoppelingen</a:t>
            </a:r>
          </a:p>
          <a:p>
            <a:r>
              <a:rPr lang="nl-NL" dirty="0"/>
              <a:t>Weet elkaar te vinden! </a:t>
            </a:r>
          </a:p>
          <a:p>
            <a:r>
              <a:rPr lang="nl-NL" dirty="0"/>
              <a:t>Buiten jouw team: wie is casemanager? Werkafspraak en bereikbaarheid. contactgegevens</a:t>
            </a:r>
          </a:p>
          <a:p>
            <a:r>
              <a:rPr lang="nl-NL" dirty="0"/>
              <a:t>Organisatie: Welzijn, GGD, gemeente, GGZ: vaste afspraken, convenant…</a:t>
            </a:r>
          </a:p>
          <a:p>
            <a:r>
              <a:rPr lang="nl-NL" dirty="0"/>
              <a:t>Kennis: Onderwijs/</a:t>
            </a:r>
            <a:r>
              <a:rPr lang="nl-NL" dirty="0" err="1"/>
              <a:t>onderzoek</a:t>
            </a:r>
            <a:r>
              <a:rPr lang="nl-NL" dirty="0" err="1">
                <a:sym typeface="Wingdings" panose="05000000000000000000" pitchFamily="2" charset="2"/>
              </a:rPr>
              <a:t>Aktie-leren</a:t>
            </a:r>
            <a:r>
              <a:rPr lang="nl-NL" dirty="0">
                <a:sym typeface="Wingdings" panose="05000000000000000000" pitchFamily="2" charset="2"/>
              </a:rPr>
              <a:t>, </a:t>
            </a:r>
            <a:r>
              <a:rPr lang="nl-NL" dirty="0" err="1">
                <a:sym typeface="Wingdings" panose="05000000000000000000" pitchFamily="2" charset="2"/>
              </a:rPr>
              <a:t>Sparkcentra</a:t>
            </a:r>
            <a:r>
              <a:rPr lang="nl-NL" dirty="0">
                <a:sym typeface="Wingdings" panose="05000000000000000000" pitchFamily="2" charset="2"/>
              </a:rPr>
              <a:t>, aansluiting bij l</a:t>
            </a:r>
            <a:r>
              <a:rPr lang="nl-NL" dirty="0"/>
              <a:t>ectoraat </a:t>
            </a:r>
          </a:p>
          <a:p>
            <a:r>
              <a:rPr lang="nl-NL" dirty="0"/>
              <a:t>Wetgeving: Verwijzing (WMO), welzijn op recept, WLZ op tijd aanvragen (overbrugging zorg),</a:t>
            </a:r>
          </a:p>
          <a:p>
            <a:r>
              <a:rPr lang="nl-NL" dirty="0"/>
              <a:t> mixte van formele zorg en PGB overwegen</a:t>
            </a:r>
          </a:p>
          <a:p>
            <a:endParaRPr lang="nl-NL" dirty="0"/>
          </a:p>
          <a:p>
            <a:endParaRPr lang="nl-NL" dirty="0"/>
          </a:p>
        </p:txBody>
      </p:sp>
      <p:sp>
        <p:nvSpPr>
          <p:cNvPr id="4" name="Tijdelijke aanduiding voor inhoud 3">
            <a:extLst>
              <a:ext uri="{FF2B5EF4-FFF2-40B4-BE49-F238E27FC236}">
                <a16:creationId xmlns:a16="http://schemas.microsoft.com/office/drawing/2014/main" id="{2F9F28F5-DE55-4AEA-9CB8-766833A80AD0}"/>
              </a:ext>
            </a:extLst>
          </p:cNvPr>
          <p:cNvSpPr>
            <a:spLocks noGrp="1"/>
          </p:cNvSpPr>
          <p:nvPr>
            <p:ph sz="half" idx="2"/>
          </p:nvPr>
        </p:nvSpPr>
        <p:spPr/>
        <p:txBody>
          <a:bodyPr>
            <a:normAutofit fontScale="70000" lnSpcReduction="20000"/>
          </a:bodyPr>
          <a:lstStyle/>
          <a:p>
            <a:pPr marL="0" indent="0">
              <a:buNone/>
            </a:pPr>
            <a:r>
              <a:rPr lang="nl-NL" b="1" dirty="0"/>
              <a:t>Hulpbronnen</a:t>
            </a:r>
          </a:p>
          <a:p>
            <a:r>
              <a:rPr lang="nl-NL" dirty="0"/>
              <a:t>Integraal werken, Positieve gezondheid</a:t>
            </a:r>
          </a:p>
          <a:p>
            <a:r>
              <a:rPr lang="nl-NL" dirty="0"/>
              <a:t>Netwerk client (mantelzorgers): familiegesprek</a:t>
            </a:r>
          </a:p>
          <a:p>
            <a:r>
              <a:rPr lang="nl-NL" dirty="0"/>
              <a:t>Delen info dossier en professionele netwerk wijkverpleging/eerstelijns</a:t>
            </a:r>
          </a:p>
          <a:p>
            <a:r>
              <a:rPr lang="nl-NL" dirty="0"/>
              <a:t>Collega's die de weg weten/ info hebben: Wijkverpleegkundige, Huishoudelijke hulp, via SWT.</a:t>
            </a:r>
          </a:p>
          <a:p>
            <a:r>
              <a:rPr lang="nl-NL" dirty="0"/>
              <a:t>Digitale info Voorbeeld Nijmegen</a:t>
            </a:r>
          </a:p>
          <a:p>
            <a:pPr marL="0" indent="0">
              <a:buNone/>
            </a:pPr>
            <a:r>
              <a:rPr lang="nl-NL" dirty="0">
                <a:hlinkClick r:id="rId2"/>
              </a:rPr>
              <a:t>https://www.wegwijzer024.nl/activiteiten/overzicht</a:t>
            </a:r>
            <a:endParaRPr lang="nl-NL" dirty="0"/>
          </a:p>
          <a:p>
            <a:r>
              <a:rPr lang="nl-NL" dirty="0" err="1"/>
              <a:t>Vilans</a:t>
            </a:r>
            <a:r>
              <a:rPr lang="nl-NL" dirty="0"/>
              <a:t>, Zorg voor beter, web site IPH</a:t>
            </a:r>
          </a:p>
          <a:p>
            <a:r>
              <a:rPr lang="nl-NL" dirty="0"/>
              <a:t>Info delen via SILLO, VIP life, </a:t>
            </a:r>
            <a:r>
              <a:rPr lang="nl-NL" dirty="0" err="1"/>
              <a:t>Caren</a:t>
            </a:r>
            <a:r>
              <a:rPr lang="nl-NL" dirty="0"/>
              <a:t> zorgt</a:t>
            </a:r>
          </a:p>
          <a:p>
            <a:r>
              <a:rPr lang="nl-NL" dirty="0"/>
              <a:t>En als je ten eind raad bent: Centrum voor Consulatie en Expertise : Gratis consult in moeilijke casussen</a:t>
            </a:r>
          </a:p>
        </p:txBody>
      </p:sp>
    </p:spTree>
    <p:extLst>
      <p:ext uri="{BB962C8B-B14F-4D97-AF65-F5344CB8AC3E}">
        <p14:creationId xmlns:p14="http://schemas.microsoft.com/office/powerpoint/2010/main" val="2514441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95B3E4E-B8F5-4F12-AA64-2DE4FBCB940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524250" y="0"/>
            <a:ext cx="5143500" cy="6858000"/>
          </a:xfrm>
          <a:prstGeom prst="rect">
            <a:avLst/>
          </a:prstGeom>
        </p:spPr>
      </p:pic>
      <p:sp>
        <p:nvSpPr>
          <p:cNvPr id="4" name="Tekstvak 3">
            <a:extLst>
              <a:ext uri="{FF2B5EF4-FFF2-40B4-BE49-F238E27FC236}">
                <a16:creationId xmlns:a16="http://schemas.microsoft.com/office/drawing/2014/main" id="{9E105C8C-8427-4DFD-BF8C-CA418F464C0C}"/>
              </a:ext>
            </a:extLst>
          </p:cNvPr>
          <p:cNvSpPr txBox="1"/>
          <p:nvPr/>
        </p:nvSpPr>
        <p:spPr>
          <a:xfrm>
            <a:off x="3524250" y="6858000"/>
            <a:ext cx="5143500" cy="230832"/>
          </a:xfrm>
          <a:prstGeom prst="rect">
            <a:avLst/>
          </a:prstGeom>
          <a:noFill/>
        </p:spPr>
        <p:txBody>
          <a:bodyPr wrap="square" rtlCol="0">
            <a:spAutoFit/>
          </a:bodyPr>
          <a:lstStyle/>
          <a:p>
            <a:r>
              <a:rPr lang="nl-NL" sz="900">
                <a:hlinkClick r:id="rId3" tooltip="https://westfriesland.sp.nl/nieuws/2019/05/schriftelijke-vragen-opvolging-toezeggingen-uit-raadsbrieven-en-uitvoering"/>
              </a:rPr>
              <a:t>Deze foto</a:t>
            </a:r>
            <a:r>
              <a:rPr lang="nl-NL" sz="900"/>
              <a:t> van Onbekende auteur is gelicentieerd onder </a:t>
            </a:r>
            <a:r>
              <a:rPr lang="nl-NL" sz="900">
                <a:hlinkClick r:id="rId4" tooltip="https://creativecommons.org/licenses/by-nc-nd/3.0/"/>
              </a:rPr>
              <a:t>CC BY-NC-ND</a:t>
            </a:r>
            <a:endParaRPr lang="nl-NL" sz="900"/>
          </a:p>
        </p:txBody>
      </p:sp>
    </p:spTree>
    <p:extLst>
      <p:ext uri="{BB962C8B-B14F-4D97-AF65-F5344CB8AC3E}">
        <p14:creationId xmlns:p14="http://schemas.microsoft.com/office/powerpoint/2010/main" val="1377654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338C0A-5D61-404E-ADED-9F90540B242E}"/>
              </a:ext>
            </a:extLst>
          </p:cNvPr>
          <p:cNvSpPr>
            <a:spLocks noGrp="1"/>
          </p:cNvSpPr>
          <p:nvPr>
            <p:ph type="title"/>
          </p:nvPr>
        </p:nvSpPr>
        <p:spPr/>
        <p:txBody>
          <a:bodyPr/>
          <a:lstStyle/>
          <a:p>
            <a:r>
              <a:rPr lang="nl-NL" dirty="0"/>
              <a:t>Programma</a:t>
            </a:r>
          </a:p>
        </p:txBody>
      </p:sp>
      <p:sp>
        <p:nvSpPr>
          <p:cNvPr id="3" name="Tijdelijke aanduiding voor inhoud 2">
            <a:extLst>
              <a:ext uri="{FF2B5EF4-FFF2-40B4-BE49-F238E27FC236}">
                <a16:creationId xmlns:a16="http://schemas.microsoft.com/office/drawing/2014/main" id="{42A5B8CA-43B2-454E-898A-26E1AF1F5BFA}"/>
              </a:ext>
            </a:extLst>
          </p:cNvPr>
          <p:cNvSpPr>
            <a:spLocks noGrp="1"/>
          </p:cNvSpPr>
          <p:nvPr>
            <p:ph idx="1"/>
          </p:nvPr>
        </p:nvSpPr>
        <p:spPr/>
        <p:txBody>
          <a:bodyPr>
            <a:normAutofit fontScale="92500"/>
          </a:bodyPr>
          <a:lstStyle/>
          <a:p>
            <a:r>
              <a:rPr lang="nl-NL" dirty="0"/>
              <a:t>Introductie </a:t>
            </a:r>
          </a:p>
          <a:p>
            <a:r>
              <a:rPr lang="nl-NL" dirty="0"/>
              <a:t>Integraal Samenwerken of samenwerken in de wijk: Wat betekent dat voor jou? </a:t>
            </a:r>
          </a:p>
          <a:p>
            <a:r>
              <a:rPr lang="nl-NL" dirty="0"/>
              <a:t>Hervorming zorg en welzijn</a:t>
            </a:r>
          </a:p>
          <a:p>
            <a:r>
              <a:rPr lang="nl-NL" dirty="0"/>
              <a:t>Jij als huisarts en de verschillende spelers in de wijk</a:t>
            </a:r>
          </a:p>
          <a:p>
            <a:r>
              <a:rPr lang="nl-NL" dirty="0"/>
              <a:t>Reflecteren op eigen handeling: oefening in groepen </a:t>
            </a:r>
          </a:p>
          <a:p>
            <a:r>
              <a:rPr lang="nl-NL" dirty="0"/>
              <a:t>Welke kennis/kunde heb je nodig? </a:t>
            </a:r>
          </a:p>
          <a:p>
            <a:r>
              <a:rPr lang="nl-NL" dirty="0"/>
              <a:t>Samenwerkingspartners </a:t>
            </a:r>
          </a:p>
          <a:p>
            <a:r>
              <a:rPr lang="nl-NL" dirty="0"/>
              <a:t>De route naar het samenwerken: </a:t>
            </a:r>
            <a:r>
              <a:rPr lang="nl-NL" dirty="0" err="1"/>
              <a:t>Good</a:t>
            </a:r>
            <a:r>
              <a:rPr lang="nl-NL" dirty="0"/>
              <a:t> </a:t>
            </a:r>
            <a:r>
              <a:rPr lang="nl-NL" dirty="0" err="1"/>
              <a:t>Practice</a:t>
            </a:r>
            <a:r>
              <a:rPr lang="nl-NL" dirty="0"/>
              <a:t>, trucs en tips. </a:t>
            </a:r>
          </a:p>
          <a:p>
            <a:r>
              <a:rPr lang="nl-NL" dirty="0"/>
              <a:t>Vragen? </a:t>
            </a:r>
          </a:p>
          <a:p>
            <a:r>
              <a:rPr lang="nl-NL" dirty="0"/>
              <a:t>Evaluatie: Wat neem je mee? Wat heb je verder nodig? Tips en Tops</a:t>
            </a:r>
          </a:p>
          <a:p>
            <a:endParaRPr lang="nl-NL" dirty="0"/>
          </a:p>
          <a:p>
            <a:endParaRPr lang="nl-NL" dirty="0"/>
          </a:p>
        </p:txBody>
      </p:sp>
    </p:spTree>
    <p:extLst>
      <p:ext uri="{BB962C8B-B14F-4D97-AF65-F5344CB8AC3E}">
        <p14:creationId xmlns:p14="http://schemas.microsoft.com/office/powerpoint/2010/main" val="24665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AD48F4-CDC8-4291-8841-96956CA6667C}"/>
              </a:ext>
            </a:extLst>
          </p:cNvPr>
          <p:cNvSpPr>
            <a:spLocks noGrp="1"/>
          </p:cNvSpPr>
          <p:nvPr>
            <p:ph type="title"/>
          </p:nvPr>
        </p:nvSpPr>
        <p:spPr/>
        <p:txBody>
          <a:bodyPr/>
          <a:lstStyle/>
          <a:p>
            <a:r>
              <a:rPr lang="nl-NL" dirty="0"/>
              <a:t>Wat is de gedachte achter het zorgstelsel en het sociaal domein?</a:t>
            </a:r>
          </a:p>
        </p:txBody>
      </p:sp>
      <p:sp>
        <p:nvSpPr>
          <p:cNvPr id="3" name="Tijdelijke aanduiding voor inhoud 2">
            <a:extLst>
              <a:ext uri="{FF2B5EF4-FFF2-40B4-BE49-F238E27FC236}">
                <a16:creationId xmlns:a16="http://schemas.microsoft.com/office/drawing/2014/main" id="{3B259319-2A62-4A0C-A8F9-76EC8F535924}"/>
              </a:ext>
            </a:extLst>
          </p:cNvPr>
          <p:cNvSpPr>
            <a:spLocks noGrp="1"/>
          </p:cNvSpPr>
          <p:nvPr>
            <p:ph idx="1"/>
          </p:nvPr>
        </p:nvSpPr>
        <p:spPr>
          <a:xfrm>
            <a:off x="798220" y="2257114"/>
            <a:ext cx="8596668" cy="3880773"/>
          </a:xfrm>
        </p:spPr>
        <p:txBody>
          <a:bodyPr>
            <a:normAutofit/>
          </a:bodyPr>
          <a:lstStyle/>
          <a:p>
            <a:pPr marL="0" indent="0">
              <a:buNone/>
            </a:pPr>
            <a:r>
              <a:rPr lang="nl-NL" dirty="0"/>
              <a:t>Burger helpt zichzelf met hulp van zijn omgeving (Netwerk)</a:t>
            </a:r>
          </a:p>
          <a:p>
            <a:pPr marL="0" indent="0">
              <a:buNone/>
            </a:pPr>
            <a:endParaRPr lang="nl-NL" dirty="0"/>
          </a:p>
          <a:p>
            <a:pPr marL="0" indent="0">
              <a:buNone/>
            </a:pPr>
            <a:r>
              <a:rPr lang="nl-NL" dirty="0"/>
              <a:t>           Zo nodig met hulp van zorgverleners of anderen professionals</a:t>
            </a:r>
          </a:p>
          <a:p>
            <a:endParaRPr lang="nl-NL" dirty="0"/>
          </a:p>
          <a:p>
            <a:endParaRPr lang="nl-NL" dirty="0"/>
          </a:p>
          <a:p>
            <a:pPr marL="0" indent="0">
              <a:buNone/>
            </a:pPr>
            <a:r>
              <a:rPr lang="nl-NL" dirty="0"/>
              <a:t>       WMO/Jeugdwet/Participatiewet                                 ZVW</a:t>
            </a:r>
          </a:p>
          <a:p>
            <a:pPr marL="0" indent="0">
              <a:buNone/>
            </a:pPr>
            <a:endParaRPr lang="nl-NL" dirty="0"/>
          </a:p>
          <a:p>
            <a:pPr marL="0" indent="0">
              <a:buNone/>
            </a:pPr>
            <a:r>
              <a:rPr lang="nl-NL" dirty="0"/>
              <a:t>                 </a:t>
            </a:r>
          </a:p>
          <a:p>
            <a:pPr marL="0" indent="0">
              <a:buNone/>
            </a:pPr>
            <a:r>
              <a:rPr lang="nl-NL" dirty="0"/>
              <a:t>                                                                    Zo nodig langdurig</a:t>
            </a:r>
            <a:r>
              <a:rPr lang="nl-NL" dirty="0">
                <a:sym typeface="Wingdings" panose="05000000000000000000" pitchFamily="2" charset="2"/>
              </a:rPr>
              <a:t> WLZ</a:t>
            </a:r>
            <a:r>
              <a:rPr lang="nl-NL" dirty="0"/>
              <a:t>                                                                                                                                                                                         </a:t>
            </a:r>
          </a:p>
        </p:txBody>
      </p:sp>
      <p:sp>
        <p:nvSpPr>
          <p:cNvPr id="6" name="Pijl: omlaag 5">
            <a:extLst>
              <a:ext uri="{FF2B5EF4-FFF2-40B4-BE49-F238E27FC236}">
                <a16:creationId xmlns:a16="http://schemas.microsoft.com/office/drawing/2014/main" id="{2FE867DE-904D-4CA5-A1F8-2DB62A47F37D}"/>
              </a:ext>
            </a:extLst>
          </p:cNvPr>
          <p:cNvSpPr/>
          <p:nvPr/>
        </p:nvSpPr>
        <p:spPr>
          <a:xfrm>
            <a:off x="2749617" y="3429000"/>
            <a:ext cx="336761" cy="5117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Pijl: omlaag 6">
            <a:extLst>
              <a:ext uri="{FF2B5EF4-FFF2-40B4-BE49-F238E27FC236}">
                <a16:creationId xmlns:a16="http://schemas.microsoft.com/office/drawing/2014/main" id="{02A2D590-ADD4-412F-8195-3933A2AC0D75}"/>
              </a:ext>
            </a:extLst>
          </p:cNvPr>
          <p:cNvSpPr/>
          <p:nvPr/>
        </p:nvSpPr>
        <p:spPr>
          <a:xfrm flipH="1">
            <a:off x="6864125" y="3394613"/>
            <a:ext cx="336761" cy="8028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5" name="Rechte verbindingslijn met pijl 4">
            <a:extLst>
              <a:ext uri="{FF2B5EF4-FFF2-40B4-BE49-F238E27FC236}">
                <a16:creationId xmlns:a16="http://schemas.microsoft.com/office/drawing/2014/main" id="{FD3BB8AF-F179-47D3-9937-9E3D9B2C3836}"/>
              </a:ext>
            </a:extLst>
          </p:cNvPr>
          <p:cNvCxnSpPr/>
          <p:nvPr/>
        </p:nvCxnSpPr>
        <p:spPr>
          <a:xfrm>
            <a:off x="4900773" y="1582220"/>
            <a:ext cx="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Pijl: omlaag 7">
            <a:extLst>
              <a:ext uri="{FF2B5EF4-FFF2-40B4-BE49-F238E27FC236}">
                <a16:creationId xmlns:a16="http://schemas.microsoft.com/office/drawing/2014/main" id="{F0231110-9F76-4E92-B4CD-1BC74DDF3856}"/>
              </a:ext>
            </a:extLst>
          </p:cNvPr>
          <p:cNvSpPr/>
          <p:nvPr/>
        </p:nvSpPr>
        <p:spPr>
          <a:xfrm>
            <a:off x="4027470" y="2517169"/>
            <a:ext cx="236305" cy="4006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 omlaag 8">
            <a:extLst>
              <a:ext uri="{FF2B5EF4-FFF2-40B4-BE49-F238E27FC236}">
                <a16:creationId xmlns:a16="http://schemas.microsoft.com/office/drawing/2014/main" id="{8482EB34-3AC3-4F63-9B5F-72B61D9BC2E5}"/>
              </a:ext>
            </a:extLst>
          </p:cNvPr>
          <p:cNvSpPr/>
          <p:nvPr/>
        </p:nvSpPr>
        <p:spPr>
          <a:xfrm>
            <a:off x="5373383" y="4839128"/>
            <a:ext cx="359596" cy="6369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012772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DE8DE2B-61C1-46D5-BEB8-521321C182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E012C92A-B902-4B69-BDCF-CCA3021FCB4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A2BDBC14-42A0-4182-BFBA-0751F6350CB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902DC474-5BCC-4188-ACDC-AD63E6B187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7B427019-8592-4032-931B-4F27104C9D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1D6E2CEA-A5BB-4CF7-B907-AE4DBF6748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8D09D5A-29CC-4B32-9CE1-72E607558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6DF3A3FC-950B-40B0-923D-0F0BC1A5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CA0F2E1-CD3D-4521-9CCB-41A5CC6C5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9BA4F16A-21DC-462A-AD37-0A93C8B79E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B75EBDD-038D-4572-A372-1149382957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21029ED5-F105-4DD2-99C8-1E4422817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D621E68-BF28-4A1C-B1A2-4E55E139E7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BE8BBE4D-F0DF-49B9-B75A-99DAC53ACA7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E0F07DDC-34A6-46A1-9DE9-2BBE2931A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2CEB2BF9-B8DB-45B9-86EA-D197B5B1AE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08B5BB34-3801-4E70-A981-FE007635E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38432A75-2CEB-463C-A8F2-ABB50A79F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E7E850B8-C050-4597-8BEB-113FEC9A27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24ACC798-9CEC-4B6F-A8DD-F8E6FCCCF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1D58A8C6-1294-4CD9-89BC-F1E981A5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F32F2ED6-6143-46C4-A641-72D42732B6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4" name="Rectangle 33">
            <a:extLst>
              <a:ext uri="{FF2B5EF4-FFF2-40B4-BE49-F238E27FC236}">
                <a16:creationId xmlns:a16="http://schemas.microsoft.com/office/drawing/2014/main" id="{5C9652B3-A450-4ED6-8FBF-F536BA60B4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a:extLst>
              <a:ext uri="{FF2B5EF4-FFF2-40B4-BE49-F238E27FC236}">
                <a16:creationId xmlns:a16="http://schemas.microsoft.com/office/drawing/2014/main" id="{C16E48FA-3828-423E-9F77-B57A3EB09E39}"/>
              </a:ext>
            </a:extLst>
          </p:cNvPr>
          <p:cNvPicPr>
            <a:picLocks noChangeAspect="1"/>
          </p:cNvPicPr>
          <p:nvPr/>
        </p:nvPicPr>
        <p:blipFill rotWithShape="1">
          <a:blip r:embed="rId3"/>
          <a:srcRect t="16107" r="1" b="14736"/>
          <a:stretch/>
        </p:blipFill>
        <p:spPr>
          <a:xfrm>
            <a:off x="568452" y="571500"/>
            <a:ext cx="11055096" cy="5715000"/>
          </a:xfrm>
          <a:prstGeom prst="rect">
            <a:avLst/>
          </a:prstGeom>
        </p:spPr>
      </p:pic>
    </p:spTree>
    <p:extLst>
      <p:ext uri="{BB962C8B-B14F-4D97-AF65-F5344CB8AC3E}">
        <p14:creationId xmlns:p14="http://schemas.microsoft.com/office/powerpoint/2010/main" val="3085866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FA348A-9E45-40CC-90D1-3315AF8E8B28}"/>
              </a:ext>
            </a:extLst>
          </p:cNvPr>
          <p:cNvSpPr>
            <a:spLocks noGrp="1"/>
          </p:cNvSpPr>
          <p:nvPr>
            <p:ph type="title"/>
          </p:nvPr>
        </p:nvSpPr>
        <p:spPr/>
        <p:txBody>
          <a:bodyPr>
            <a:normAutofit fontScale="90000"/>
          </a:bodyPr>
          <a:lstStyle/>
          <a:p>
            <a:r>
              <a:rPr lang="nl-NL" dirty="0"/>
              <a:t>Veel gemeenten kiezen voor sociale (wijk)teams om integrale samenwerking tussen zorg en welzijn te realiseren.</a:t>
            </a:r>
            <a:br>
              <a:rPr lang="nl-NL" dirty="0"/>
            </a:br>
            <a:endParaRPr lang="nl-NL" dirty="0"/>
          </a:p>
        </p:txBody>
      </p:sp>
      <p:pic>
        <p:nvPicPr>
          <p:cNvPr id="4" name="Tijdelijke aanduiding voor inhoud 3">
            <a:extLst>
              <a:ext uri="{FF2B5EF4-FFF2-40B4-BE49-F238E27FC236}">
                <a16:creationId xmlns:a16="http://schemas.microsoft.com/office/drawing/2014/main" id="{05A77930-D002-49C6-A794-7DEE9AC825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46608" y="2064751"/>
            <a:ext cx="6626830" cy="4835233"/>
          </a:xfrm>
          <a:prstGeom prst="rect">
            <a:avLst/>
          </a:prstGeom>
        </p:spPr>
      </p:pic>
    </p:spTree>
    <p:extLst>
      <p:ext uri="{BB962C8B-B14F-4D97-AF65-F5344CB8AC3E}">
        <p14:creationId xmlns:p14="http://schemas.microsoft.com/office/powerpoint/2010/main" val="3146032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A3FB3A-668A-411E-A85D-E528D847AB9A}"/>
              </a:ext>
            </a:extLst>
          </p:cNvPr>
          <p:cNvSpPr>
            <a:spLocks noGrp="1"/>
          </p:cNvSpPr>
          <p:nvPr>
            <p:ph type="title"/>
          </p:nvPr>
        </p:nvSpPr>
        <p:spPr/>
        <p:txBody>
          <a:bodyPr/>
          <a:lstStyle/>
          <a:p>
            <a:r>
              <a:rPr lang="nl-NL" dirty="0"/>
              <a:t>Samenwerkingspartners</a:t>
            </a:r>
          </a:p>
        </p:txBody>
      </p:sp>
      <p:sp>
        <p:nvSpPr>
          <p:cNvPr id="3" name="Tijdelijke aanduiding voor inhoud 2">
            <a:extLst>
              <a:ext uri="{FF2B5EF4-FFF2-40B4-BE49-F238E27FC236}">
                <a16:creationId xmlns:a16="http://schemas.microsoft.com/office/drawing/2014/main" id="{A7728532-F5AD-48C6-BC84-E2935CD28AA3}"/>
              </a:ext>
            </a:extLst>
          </p:cNvPr>
          <p:cNvSpPr>
            <a:spLocks noGrp="1"/>
          </p:cNvSpPr>
          <p:nvPr>
            <p:ph idx="1"/>
          </p:nvPr>
        </p:nvSpPr>
        <p:spPr/>
        <p:txBody>
          <a:bodyPr/>
          <a:lstStyle/>
          <a:p>
            <a:r>
              <a:rPr lang="nl-NL" dirty="0"/>
              <a:t> in de praktijk</a:t>
            </a:r>
            <a:r>
              <a:rPr lang="nl-NL" dirty="0">
                <a:sym typeface="Wingdings" panose="05000000000000000000" pitchFamily="2" charset="2"/>
              </a:rPr>
              <a:t> </a:t>
            </a:r>
            <a:r>
              <a:rPr lang="nl-NL" dirty="0"/>
              <a:t> patiënt en zijn netwerk, assistent, POH (chronische zorg en GGZ), huisarts in opleiding, coassistent, anderen stagiaires, nurse practitioner, praktijk manager, sociaal verpleegkundige…</a:t>
            </a:r>
          </a:p>
          <a:p>
            <a:r>
              <a:rPr lang="nl-NL" dirty="0"/>
              <a:t>Eerste lijn: Medici en paramedici: Wijkverpleging, apotheek, fysio, ergo, diëtist, verpleegkundige specialist</a:t>
            </a:r>
          </a:p>
          <a:p>
            <a:r>
              <a:rPr lang="nl-NL" dirty="0"/>
              <a:t>Nulde lijn:  Sociaal wijkteams, Welzijn organisaties, voorliggende voorzieningen (burger initiatieven, vrijwilligers) GGD, wijkagent, woning corporaties, GGZ, jeugdzorg, FACT teams ( psychiatrie) …</a:t>
            </a:r>
          </a:p>
        </p:txBody>
      </p:sp>
    </p:spTree>
    <p:extLst>
      <p:ext uri="{BB962C8B-B14F-4D97-AF65-F5344CB8AC3E}">
        <p14:creationId xmlns:p14="http://schemas.microsoft.com/office/powerpoint/2010/main" val="3311423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D89EE5-504B-4939-AC70-CABA39F467ED}"/>
              </a:ext>
            </a:extLst>
          </p:cNvPr>
          <p:cNvSpPr>
            <a:spLocks noGrp="1"/>
          </p:cNvSpPr>
          <p:nvPr>
            <p:ph type="title"/>
          </p:nvPr>
        </p:nvSpPr>
        <p:spPr/>
        <p:txBody>
          <a:bodyPr>
            <a:normAutofit fontScale="90000"/>
          </a:bodyPr>
          <a:lstStyle/>
          <a:p>
            <a:pPr fontAlgn="base">
              <a:lnSpc>
                <a:spcPts val="2850"/>
              </a:lnSpc>
              <a:spcAft>
                <a:spcPts val="1500"/>
              </a:spcAft>
            </a:pPr>
            <a:r>
              <a:rPr lang="nl-NL" sz="3600" b="1" kern="1800" spc="1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 heeft pijn, maar heeft u ook hobby’s?’</a:t>
            </a:r>
            <a:br>
              <a:rPr lang="nl-NL" sz="3600" b="1" kern="1800" spc="15" dirty="0">
                <a:effectLst/>
                <a:latin typeface="Times New Roman" panose="02020603050405020304" pitchFamily="18" charset="0"/>
                <a:ea typeface="Times New Roman" panose="02020603050405020304" pitchFamily="18" charset="0"/>
                <a:cs typeface="Times New Roman" panose="02020603050405020304" pitchFamily="18" charset="0"/>
              </a:rPr>
            </a:br>
            <a:br>
              <a:rPr lang="nl-NL" sz="3600" b="1" kern="1800" spc="15" dirty="0">
                <a:effectLst/>
                <a:latin typeface="Times New Roman" panose="02020603050405020304" pitchFamily="18" charset="0"/>
                <a:ea typeface="Times New Roman" panose="02020603050405020304" pitchFamily="18" charset="0"/>
                <a:cs typeface="Times New Roman" panose="02020603050405020304" pitchFamily="18" charset="0"/>
              </a:rPr>
            </a:br>
            <a:r>
              <a:rPr lang="nl-NL" dirty="0"/>
              <a:t>Reflecteren op eigen handeling:</a:t>
            </a:r>
            <a:br>
              <a:rPr lang="nl-NL" dirty="0"/>
            </a:br>
            <a:endParaRPr lang="nl-NL" dirty="0"/>
          </a:p>
        </p:txBody>
      </p:sp>
      <p:sp>
        <p:nvSpPr>
          <p:cNvPr id="3" name="Tijdelijke aanduiding voor inhoud 2">
            <a:extLst>
              <a:ext uri="{FF2B5EF4-FFF2-40B4-BE49-F238E27FC236}">
                <a16:creationId xmlns:a16="http://schemas.microsoft.com/office/drawing/2014/main" id="{6AC9FAF4-A94F-4110-97E9-79E811C9A229}"/>
              </a:ext>
            </a:extLst>
          </p:cNvPr>
          <p:cNvSpPr>
            <a:spLocks noGrp="1"/>
          </p:cNvSpPr>
          <p:nvPr>
            <p:ph idx="1"/>
          </p:nvPr>
        </p:nvSpPr>
        <p:spPr/>
        <p:txBody>
          <a:bodyPr/>
          <a:lstStyle/>
          <a:p>
            <a:r>
              <a:rPr lang="nl-NL" dirty="0"/>
              <a:t>Je gaat in groepje van 4 zitten. Een van de deelnemers legt een casus voor.</a:t>
            </a:r>
          </a:p>
          <a:p>
            <a:endParaRPr lang="nl-NL" dirty="0"/>
          </a:p>
          <a:p>
            <a:r>
              <a:rPr lang="nl-NL" dirty="0"/>
              <a:t>Groep 1 en 3 gaan over een crisis opname uit zijn/haar praktijk. Probeer een recente ervaring te delen. </a:t>
            </a:r>
            <a:r>
              <a:rPr lang="nl-NL" b="1" dirty="0"/>
              <a:t>Heeft de  Crisisopname voorkomen kunnen worden? Wat zijn de leerpunten? </a:t>
            </a:r>
          </a:p>
          <a:p>
            <a:r>
              <a:rPr lang="nl-NL" dirty="0"/>
              <a:t>Groep 2: gaat over SOLK klachten bij een client waarvan de gezondheid blijft kwakkelen. Zoek buiten het medische register een antwoord. </a:t>
            </a:r>
            <a:r>
              <a:rPr lang="nl-NL" b="1" dirty="0"/>
              <a:t>Welke vragen ga je stellen? Met wie zou je willen sparen? </a:t>
            </a:r>
          </a:p>
          <a:p>
            <a:endParaRPr lang="nl-NL" b="1" dirty="0"/>
          </a:p>
          <a:p>
            <a:r>
              <a:rPr lang="nl-NL" b="1" dirty="0"/>
              <a:t>Deelnemers schrijven op Post-it hun adviezen/aanbevelingen </a:t>
            </a:r>
          </a:p>
          <a:p>
            <a:endParaRPr lang="nl-NL" dirty="0"/>
          </a:p>
        </p:txBody>
      </p:sp>
    </p:spTree>
    <p:extLst>
      <p:ext uri="{BB962C8B-B14F-4D97-AF65-F5344CB8AC3E}">
        <p14:creationId xmlns:p14="http://schemas.microsoft.com/office/powerpoint/2010/main" val="3672044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AFBE7B-772E-4B1B-8D35-2CEB1F545536}"/>
              </a:ext>
            </a:extLst>
          </p:cNvPr>
          <p:cNvSpPr>
            <a:spLocks noGrp="1"/>
          </p:cNvSpPr>
          <p:nvPr>
            <p:ph type="title"/>
          </p:nvPr>
        </p:nvSpPr>
        <p:spPr/>
        <p:txBody>
          <a:bodyPr/>
          <a:lstStyle/>
          <a:p>
            <a:r>
              <a:rPr lang="nl-NL" dirty="0" err="1"/>
              <a:t>Good</a:t>
            </a:r>
            <a:r>
              <a:rPr lang="nl-NL" dirty="0"/>
              <a:t> </a:t>
            </a:r>
            <a:r>
              <a:rPr lang="nl-NL" dirty="0" err="1"/>
              <a:t>practices</a:t>
            </a:r>
            <a:endParaRPr lang="nl-NL" dirty="0"/>
          </a:p>
        </p:txBody>
      </p:sp>
      <p:sp>
        <p:nvSpPr>
          <p:cNvPr id="3" name="Tijdelijke aanduiding voor inhoud 2">
            <a:extLst>
              <a:ext uri="{FF2B5EF4-FFF2-40B4-BE49-F238E27FC236}">
                <a16:creationId xmlns:a16="http://schemas.microsoft.com/office/drawing/2014/main" id="{25EB7E1F-D00B-4EB1-BC16-B426656D92DB}"/>
              </a:ext>
            </a:extLst>
          </p:cNvPr>
          <p:cNvSpPr>
            <a:spLocks noGrp="1"/>
          </p:cNvSpPr>
          <p:nvPr>
            <p:ph idx="1"/>
          </p:nvPr>
        </p:nvSpPr>
        <p:spPr/>
        <p:txBody>
          <a:bodyPr/>
          <a:lstStyle/>
          <a:p>
            <a:r>
              <a:rPr lang="nl-NL" dirty="0"/>
              <a:t>Positieve Gezondheid en het spinnenweb instrument ( kwaliteit van leven, zingeving)</a:t>
            </a:r>
            <a:r>
              <a:rPr lang="nl-NL" dirty="0">
                <a:sym typeface="Wingdings" panose="05000000000000000000" pitchFamily="2" charset="2"/>
              </a:rPr>
              <a:t></a:t>
            </a:r>
            <a:r>
              <a:rPr lang="nl-NL" dirty="0"/>
              <a:t>ondersteund door onderzoek, onderwijs en praktijk. </a:t>
            </a:r>
          </a:p>
          <a:p>
            <a:r>
              <a:rPr lang="nl-NL" dirty="0"/>
              <a:t>Krachtige basiszorg: </a:t>
            </a:r>
            <a:r>
              <a:rPr lang="nl-NL" dirty="0">
                <a:hlinkClick r:id="rId3"/>
              </a:rPr>
              <a:t>https://krachtigebasiszorg.nl/over-krachtige-basiszorg</a:t>
            </a:r>
            <a:endParaRPr lang="nl-NL" dirty="0"/>
          </a:p>
          <a:p>
            <a:r>
              <a:rPr lang="nl-NL" dirty="0"/>
              <a:t>Welzijn op recept,  De alliantie gezonde wijken, Sterkte wijknetwerken, Overvecht Gezond, de wijkspecialist</a:t>
            </a:r>
          </a:p>
          <a:p>
            <a:r>
              <a:rPr lang="nl-NL" dirty="0"/>
              <a:t>Welzijn organisaties wijkverpleging samen met sociaal werker (Versa welzijn): convenant met gemeente, zorg, wonen,  GGD</a:t>
            </a:r>
          </a:p>
        </p:txBody>
      </p:sp>
    </p:spTree>
    <p:extLst>
      <p:ext uri="{BB962C8B-B14F-4D97-AF65-F5344CB8AC3E}">
        <p14:creationId xmlns:p14="http://schemas.microsoft.com/office/powerpoint/2010/main" val="417835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81C65E-6144-4EA4-96BE-031D94E53761}"/>
              </a:ext>
            </a:extLst>
          </p:cNvPr>
          <p:cNvSpPr>
            <a:spLocks noGrp="1"/>
          </p:cNvSpPr>
          <p:nvPr>
            <p:ph type="title"/>
          </p:nvPr>
        </p:nvSpPr>
        <p:spPr/>
        <p:txBody>
          <a:bodyPr/>
          <a:lstStyle/>
          <a:p>
            <a:r>
              <a:rPr lang="nl-NL" dirty="0" err="1"/>
              <a:t>Good</a:t>
            </a:r>
            <a:r>
              <a:rPr lang="nl-NL" dirty="0"/>
              <a:t> </a:t>
            </a:r>
            <a:r>
              <a:rPr lang="nl-NL" dirty="0" err="1"/>
              <a:t>practice</a:t>
            </a:r>
            <a:r>
              <a:rPr lang="nl-NL" dirty="0"/>
              <a:t>/trucs en tips</a:t>
            </a:r>
          </a:p>
        </p:txBody>
      </p:sp>
      <p:sp>
        <p:nvSpPr>
          <p:cNvPr id="3" name="Tijdelijke aanduiding voor inhoud 2">
            <a:extLst>
              <a:ext uri="{FF2B5EF4-FFF2-40B4-BE49-F238E27FC236}">
                <a16:creationId xmlns:a16="http://schemas.microsoft.com/office/drawing/2014/main" id="{CA3A7955-2A04-456A-A2EF-BA0977315E26}"/>
              </a:ext>
            </a:extLst>
          </p:cNvPr>
          <p:cNvSpPr>
            <a:spLocks noGrp="1"/>
          </p:cNvSpPr>
          <p:nvPr>
            <p:ph idx="1"/>
          </p:nvPr>
        </p:nvSpPr>
        <p:spPr/>
        <p:txBody>
          <a:bodyPr>
            <a:normAutofit fontScale="92500" lnSpcReduction="20000"/>
          </a:bodyPr>
          <a:lstStyle/>
          <a:p>
            <a:r>
              <a:rPr lang="nl-NL" dirty="0"/>
              <a:t>Informatie delen wijkverpleging: Anamnese en indicatie met gevalideerd instrument en op verschillende leefgebieden. Onderschat niet de HH en wat ze betekent voor cliënten (informele krachtig ondersteuning): </a:t>
            </a:r>
          </a:p>
          <a:p>
            <a:r>
              <a:rPr lang="nl-NL" dirty="0"/>
              <a:t>WLZ thuis: werk met Thuiszorgorganisaties die verpleging, HH en begeleiding eventueel dagbesteding bieden (alles onder een dak) </a:t>
            </a:r>
            <a:r>
              <a:rPr lang="nl-NL" dirty="0">
                <a:sym typeface="Wingdings" panose="05000000000000000000" pitchFamily="2" charset="2"/>
              </a:rPr>
              <a:t> korte lijnen , vroege signalen. Overweeg PGB ter herkenning van mantelzorger. Eigen bijdrage wordt soms vergoed voor mensen met lage inkomen (collectief van gemeente verzekering) </a:t>
            </a:r>
          </a:p>
          <a:p>
            <a:r>
              <a:rPr lang="nl-NL" dirty="0">
                <a:sym typeface="Wingdings" panose="05000000000000000000" pitchFamily="2" charset="2"/>
              </a:rPr>
              <a:t>Mantelzorgcompliment door gemeente (jaarlijks bedrag mantelzorger), </a:t>
            </a:r>
            <a:r>
              <a:rPr lang="nl-NL" dirty="0" err="1">
                <a:sym typeface="Wingdings" panose="05000000000000000000" pitchFamily="2" charset="2"/>
              </a:rPr>
              <a:t>WoonUrgentie</a:t>
            </a:r>
            <a:r>
              <a:rPr lang="nl-NL" dirty="0">
                <a:sym typeface="Wingdings" panose="05000000000000000000" pitchFamily="2" charset="2"/>
              </a:rPr>
              <a:t> voor mantelzorger </a:t>
            </a:r>
          </a:p>
          <a:p>
            <a:r>
              <a:rPr lang="nl-NL" dirty="0"/>
              <a:t>Structurele inzet ergo: inventarisatie mobiliteit, veiligheid, woonaanpassing en aanschaf middelen</a:t>
            </a:r>
          </a:p>
          <a:p>
            <a:r>
              <a:rPr lang="nl-NL" dirty="0"/>
              <a:t>Fonds: via piloten</a:t>
            </a:r>
            <a:r>
              <a:rPr lang="nl-NL" dirty="0">
                <a:sym typeface="Wingdings" panose="05000000000000000000" pitchFamily="2" charset="2"/>
              </a:rPr>
              <a:t> Verzekeraar, </a:t>
            </a:r>
            <a:r>
              <a:rPr lang="nl-NL" dirty="0"/>
              <a:t> </a:t>
            </a:r>
            <a:r>
              <a:rPr lang="nl-NL" dirty="0" err="1"/>
              <a:t>ZonMW</a:t>
            </a:r>
            <a:r>
              <a:rPr lang="nl-NL" dirty="0"/>
              <a:t> </a:t>
            </a:r>
          </a:p>
          <a:p>
            <a:r>
              <a:rPr lang="nl-NL" dirty="0"/>
              <a:t>Passende zorg zoeken bij het </a:t>
            </a:r>
            <a:r>
              <a:rPr lang="nl-NL" dirty="0" err="1"/>
              <a:t>Juste</a:t>
            </a:r>
            <a:r>
              <a:rPr lang="nl-NL" dirty="0"/>
              <a:t> loket: ( wet):  </a:t>
            </a:r>
            <a:r>
              <a:rPr lang="nl-NL" dirty="0">
                <a:hlinkClick r:id="rId3"/>
              </a:rPr>
              <a:t>https://www.regelhulp.nl/contact</a:t>
            </a:r>
            <a:r>
              <a:rPr lang="nl-NL" dirty="0"/>
              <a:t>. </a:t>
            </a:r>
          </a:p>
          <a:p>
            <a:endParaRPr lang="nl-NL" dirty="0"/>
          </a:p>
          <a:p>
            <a:endParaRPr lang="nl-NL" dirty="0"/>
          </a:p>
          <a:p>
            <a:endParaRPr lang="nl-NL" dirty="0"/>
          </a:p>
        </p:txBody>
      </p:sp>
    </p:spTree>
    <p:extLst>
      <p:ext uri="{BB962C8B-B14F-4D97-AF65-F5344CB8AC3E}">
        <p14:creationId xmlns:p14="http://schemas.microsoft.com/office/powerpoint/2010/main" val="36456355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A69394E502054387331F7CCE4E2334" ma:contentTypeVersion="13" ma:contentTypeDescription="Een nieuw document maken." ma:contentTypeScope="" ma:versionID="8ce3300e7f5685393430a17720ba59ec">
  <xsd:schema xmlns:xsd="http://www.w3.org/2001/XMLSchema" xmlns:xs="http://www.w3.org/2001/XMLSchema" xmlns:p="http://schemas.microsoft.com/office/2006/metadata/properties" xmlns:ns2="8530db66-369d-4f16-926d-20da9fb7f32a" xmlns:ns3="c6a15f65-be5c-4e4b-99cf-f6007101d4b4" targetNamespace="http://schemas.microsoft.com/office/2006/metadata/properties" ma:root="true" ma:fieldsID="abc2bfe80e3e09aae9ae9f220fc27ec9" ns2:_="" ns3:_="">
    <xsd:import namespace="8530db66-369d-4f16-926d-20da9fb7f32a"/>
    <xsd:import namespace="c6a15f65-be5c-4e4b-99cf-f6007101d4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30db66-369d-4f16-926d-20da9fb7f3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6a15f65-be5c-4e4b-99cf-f6007101d4b4"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BB8BAC-EF3A-4923-9CB2-8F9F3EEDA2D4}"/>
</file>

<file path=customXml/itemProps2.xml><?xml version="1.0" encoding="utf-8"?>
<ds:datastoreItem xmlns:ds="http://schemas.openxmlformats.org/officeDocument/2006/customXml" ds:itemID="{9B8C4895-05E6-45AB-8749-A667F0BB4D96}"/>
</file>

<file path=customXml/itemProps3.xml><?xml version="1.0" encoding="utf-8"?>
<ds:datastoreItem xmlns:ds="http://schemas.openxmlformats.org/officeDocument/2006/customXml" ds:itemID="{C5948758-4A7D-4644-AB1E-03177F9555DF}"/>
</file>

<file path=docProps/app.xml><?xml version="1.0" encoding="utf-8"?>
<Properties xmlns="http://schemas.openxmlformats.org/officeDocument/2006/extended-properties" xmlns:vt="http://schemas.openxmlformats.org/officeDocument/2006/docPropsVTypes">
  <Template>Facet</Template>
  <TotalTime>1330</TotalTime>
  <Words>1099</Words>
  <Application>Microsoft Office PowerPoint</Application>
  <PresentationFormat>Breedbeeld</PresentationFormat>
  <Paragraphs>91</Paragraphs>
  <Slides>11</Slides>
  <Notes>8</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Arial</vt:lpstr>
      <vt:lpstr>Calibri</vt:lpstr>
      <vt:lpstr>Times New Roman</vt:lpstr>
      <vt:lpstr>Trebuchet MS</vt:lpstr>
      <vt:lpstr>Wingdings 3</vt:lpstr>
      <vt:lpstr>Facet</vt:lpstr>
      <vt:lpstr>Samenwerken in de wijk</vt:lpstr>
      <vt:lpstr>Programma</vt:lpstr>
      <vt:lpstr>Wat is de gedachte achter het zorgstelsel en het sociaal domein?</vt:lpstr>
      <vt:lpstr>PowerPoint-presentatie</vt:lpstr>
      <vt:lpstr>Veel gemeenten kiezen voor sociale (wijk)teams om integrale samenwerking tussen zorg en welzijn te realiseren. </vt:lpstr>
      <vt:lpstr>Samenwerkingspartners</vt:lpstr>
      <vt:lpstr>U heeft pijn, maar heeft u ook hobby’s?’  Reflecteren op eigen handeling: </vt:lpstr>
      <vt:lpstr>Good practices</vt:lpstr>
      <vt:lpstr>Good practice/trucs en tips</vt:lpstr>
      <vt:lpstr>Beter samenwerken</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Samenwerken in de wijk</dc:title>
  <dc:creator>Fatima.abdesslem@kpnmail.nl</dc:creator>
  <cp:lastModifiedBy>Fatima.abdesslem@kpnmail.nl</cp:lastModifiedBy>
  <cp:revision>11</cp:revision>
  <dcterms:created xsi:type="dcterms:W3CDTF">2021-09-23T12:01:55Z</dcterms:created>
  <dcterms:modified xsi:type="dcterms:W3CDTF">2021-10-25T08:07:21Z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0x010100AFA69394E502054387331F7CCE4E2334</vt:lpwstr>
  </property>
</Properties>
</file>